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0" r:id="rId4"/>
  </p:sldMasterIdLst>
  <p:notesMasterIdLst>
    <p:notesMasterId r:id="rId11"/>
  </p:notesMasterIdLst>
  <p:sldIdLst>
    <p:sldId id="266" r:id="rId5"/>
    <p:sldId id="313" r:id="rId6"/>
    <p:sldId id="314" r:id="rId7"/>
    <p:sldId id="315" r:id="rId8"/>
    <p:sldId id="309" r:id="rId9"/>
    <p:sldId id="31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7518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38" autoAdjust="0"/>
    <p:restoredTop sz="84970" autoAdjust="0"/>
  </p:normalViewPr>
  <p:slideViewPr>
    <p:cSldViewPr snapToGrid="0">
      <p:cViewPr>
        <p:scale>
          <a:sx n="86" d="100"/>
          <a:sy n="86" d="100"/>
        </p:scale>
        <p:origin x="160"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75201-D7F0-4F3C-ABAF-92770630C167}" type="datetimeFigureOut">
              <a:rPr lang="en-IN" smtClean="0"/>
              <a:t>14-09-2020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469D8C-627F-4DE7-8556-CD224DEDBEFB}" type="slidenum">
              <a:rPr lang="en-IN" smtClean="0"/>
              <a:t>‹#›</a:t>
            </a:fld>
            <a:endParaRPr lang="en-IN"/>
          </a:p>
        </p:txBody>
      </p:sp>
    </p:spTree>
    <p:extLst>
      <p:ext uri="{BB962C8B-B14F-4D97-AF65-F5344CB8AC3E}">
        <p14:creationId xmlns:p14="http://schemas.microsoft.com/office/powerpoint/2010/main" val="3376830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2</a:t>
            </a:fld>
            <a:endParaRPr lang="en-IN"/>
          </a:p>
        </p:txBody>
      </p:sp>
    </p:spTree>
    <p:extLst>
      <p:ext uri="{BB962C8B-B14F-4D97-AF65-F5344CB8AC3E}">
        <p14:creationId xmlns:p14="http://schemas.microsoft.com/office/powerpoint/2010/main" val="4177226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70-C731-4C70-880D-CCD4705E623C}"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26799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0215080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166897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4446597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076406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2174538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4468243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8336033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E1D723-8F53-4F53-90B0-1982A396982E}"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18777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11256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AAC38D-0552-4C82-B593-E6124DFADBE2}" type="datetime1">
              <a:rPr lang="en-US" smtClean="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69745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DF0F1C-5577-4ACB-BB62-DF8F3C494C7E}" type="datetime1">
              <a:rPr lang="en-US" smtClean="0"/>
              <a:t>9/14/2020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6928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9/14/2020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7374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67345-2558-425A-8533-9BFDBCE15005}" type="datetime1">
              <a:rPr lang="en-US" smtClean="0"/>
              <a:t>9/14/2020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1714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BEA474-078D-4E9B-9B14-09A87B19DC46}" type="datetime1">
              <a:rPr lang="en-US" smtClean="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686664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07D986-8816-4272-A432-0437A28A9828}" type="datetime1">
              <a:rPr lang="en-US" smtClean="0"/>
              <a:t>9/14/2020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0323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9/14/2020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932102079"/>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2EA78-AEB3-469B-9025-3B17201A457B}"/>
              </a:ext>
            </a:extLst>
          </p:cNvPr>
          <p:cNvSpPr>
            <a:spLocks noGrp="1"/>
          </p:cNvSpPr>
          <p:nvPr>
            <p:ph type="title"/>
          </p:nvPr>
        </p:nvSpPr>
        <p:spPr>
          <a:xfrm>
            <a:off x="2589212" y="446088"/>
            <a:ext cx="7543529" cy="976312"/>
          </a:xfrm>
        </p:spPr>
        <p:txBody>
          <a:bodyPr>
            <a:normAutofit/>
          </a:bodyPr>
          <a:lstStyle/>
          <a:p>
            <a:pPr algn="ctr"/>
            <a:r>
              <a:rPr lang="en-US" sz="4400" dirty="0">
                <a:solidFill>
                  <a:schemeClr val="accent1"/>
                </a:solidFill>
                <a:latin typeface="Arial Black" panose="020B0A04020102020204" pitchFamily="34" charset="0"/>
              </a:rPr>
              <a:t>EXPORT MARKETING </a:t>
            </a:r>
          </a:p>
        </p:txBody>
      </p:sp>
      <p:sp>
        <p:nvSpPr>
          <p:cNvPr id="3" name="Subtitle 2">
            <a:extLst>
              <a:ext uri="{FF2B5EF4-FFF2-40B4-BE49-F238E27FC236}">
                <a16:creationId xmlns:a16="http://schemas.microsoft.com/office/drawing/2014/main" id="{255E1F2F-E259-4EA8-9FFD-3A10AF541859}"/>
              </a:ext>
            </a:extLst>
          </p:cNvPr>
          <p:cNvSpPr>
            <a:spLocks noGrp="1"/>
          </p:cNvSpPr>
          <p:nvPr>
            <p:ph idx="1"/>
          </p:nvPr>
        </p:nvSpPr>
        <p:spPr>
          <a:xfrm>
            <a:off x="12408899" y="2029853"/>
            <a:ext cx="8394907" cy="7222859"/>
          </a:xfrm>
        </p:spPr>
        <p:txBody>
          <a:bodyPr>
            <a:normAutofit/>
          </a:bodyPr>
          <a:lstStyle/>
          <a:p>
            <a:endParaRPr lang="en-US" dirty="0"/>
          </a:p>
          <a:p>
            <a:endParaRPr lang="en-US" dirty="0"/>
          </a:p>
          <a:p>
            <a:pPr algn="ctr"/>
            <a:r>
              <a:rPr lang="en-US" b="1" dirty="0">
                <a:latin typeface="Arial Black" panose="020B0A04020102020204" pitchFamily="34" charset="0"/>
              </a:rPr>
              <a:t>EXPORT MARKETING </a:t>
            </a:r>
          </a:p>
          <a:p>
            <a:endParaRPr lang="en-US" dirty="0"/>
          </a:p>
          <a:p>
            <a:endParaRPr lang="en-US" dirty="0"/>
          </a:p>
          <a:p>
            <a:endParaRPr lang="en-US" dirty="0"/>
          </a:p>
          <a:p>
            <a:r>
              <a:rPr lang="en-US" dirty="0"/>
              <a:t>  </a:t>
            </a:r>
          </a:p>
        </p:txBody>
      </p:sp>
      <p:sp>
        <p:nvSpPr>
          <p:cNvPr id="4" name="Text Placeholder 3">
            <a:extLst>
              <a:ext uri="{FF2B5EF4-FFF2-40B4-BE49-F238E27FC236}">
                <a16:creationId xmlns:a16="http://schemas.microsoft.com/office/drawing/2014/main" id="{733F0478-12AC-4181-B72D-A302B900D01B}"/>
              </a:ext>
            </a:extLst>
          </p:cNvPr>
          <p:cNvSpPr>
            <a:spLocks noGrp="1"/>
          </p:cNvSpPr>
          <p:nvPr>
            <p:ph type="body" sz="half" idx="2"/>
          </p:nvPr>
        </p:nvSpPr>
        <p:spPr>
          <a:xfrm>
            <a:off x="3820312" y="4895190"/>
            <a:ext cx="5732565" cy="639393"/>
          </a:xfrm>
        </p:spPr>
        <p:txBody>
          <a:bodyPr>
            <a:normAutofit/>
          </a:bodyPr>
          <a:lstStyle/>
          <a:p>
            <a:pPr algn="ctr"/>
            <a:r>
              <a:rPr lang="en-IN" sz="2000" dirty="0">
                <a:solidFill>
                  <a:schemeClr val="accent1"/>
                </a:solidFill>
                <a:latin typeface="Arial Black" panose="020B0A04020102020204" pitchFamily="34" charset="0"/>
              </a:rPr>
              <a:t>DR.SUMITA SHANKAR </a:t>
            </a:r>
          </a:p>
        </p:txBody>
      </p:sp>
    </p:spTree>
    <p:extLst>
      <p:ext uri="{BB962C8B-B14F-4D97-AF65-F5344CB8AC3E}">
        <p14:creationId xmlns:p14="http://schemas.microsoft.com/office/powerpoint/2010/main" val="895915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50664-9D2A-4744-A944-FB9C9FAEF395}"/>
              </a:ext>
            </a:extLst>
          </p:cNvPr>
          <p:cNvSpPr>
            <a:spLocks noGrp="1"/>
          </p:cNvSpPr>
          <p:nvPr>
            <p:ph type="title"/>
          </p:nvPr>
        </p:nvSpPr>
        <p:spPr>
          <a:xfrm>
            <a:off x="3344216" y="2308860"/>
            <a:ext cx="5490224" cy="632460"/>
          </a:xfrm>
        </p:spPr>
        <p:txBody>
          <a:bodyPr>
            <a:normAutofit fontScale="90000"/>
          </a:bodyPr>
          <a:lstStyle/>
          <a:p>
            <a:endParaRPr lang="en-IN" dirty="0">
              <a:latin typeface="Arial Black" panose="020B0A04020102020204" pitchFamily="34" charset="0"/>
            </a:endParaRPr>
          </a:p>
        </p:txBody>
      </p:sp>
      <p:sp>
        <p:nvSpPr>
          <p:cNvPr id="3" name="Text Placeholder 2">
            <a:extLst>
              <a:ext uri="{FF2B5EF4-FFF2-40B4-BE49-F238E27FC236}">
                <a16:creationId xmlns:a16="http://schemas.microsoft.com/office/drawing/2014/main" id="{A94CF142-7A86-44A3-89D6-3BA3203496C1}"/>
              </a:ext>
            </a:extLst>
          </p:cNvPr>
          <p:cNvSpPr>
            <a:spLocks noGrp="1"/>
          </p:cNvSpPr>
          <p:nvPr>
            <p:ph type="body" idx="1"/>
          </p:nvPr>
        </p:nvSpPr>
        <p:spPr>
          <a:xfrm>
            <a:off x="2103864" y="4683511"/>
            <a:ext cx="8824331" cy="1457093"/>
          </a:xfrm>
        </p:spPr>
        <p:txBody>
          <a:bodyPr>
            <a:normAutofit/>
          </a:bodyPr>
          <a:lstStyle/>
          <a:p>
            <a:r>
              <a:rPr lang="en-IN" sz="3200" dirty="0">
                <a:solidFill>
                  <a:schemeClr val="accent1"/>
                </a:solidFill>
                <a:latin typeface="Arial Black" panose="020B0A04020102020204" pitchFamily="34" charset="0"/>
              </a:rPr>
              <a:t>Directorate General Of Foreign Trade </a:t>
            </a:r>
          </a:p>
          <a:p>
            <a:r>
              <a:rPr lang="en-IN" sz="3200" dirty="0">
                <a:solidFill>
                  <a:schemeClr val="accent1"/>
                </a:solidFill>
                <a:latin typeface="Arial Black" panose="020B0A04020102020204" pitchFamily="34" charset="0"/>
              </a:rPr>
              <a:t>  								DGFT </a:t>
            </a:r>
          </a:p>
        </p:txBody>
      </p:sp>
      <p:pic>
        <p:nvPicPr>
          <p:cNvPr id="1026" name="Picture 2">
            <a:extLst>
              <a:ext uri="{FF2B5EF4-FFF2-40B4-BE49-F238E27FC236}">
                <a16:creationId xmlns:a16="http://schemas.microsoft.com/office/drawing/2014/main" id="{4510A9BD-42F4-442A-A967-88471E92C9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9454" y="178420"/>
            <a:ext cx="8341112" cy="3612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46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BA86F-4369-4BD5-B431-0A1B147AA632}"/>
              </a:ext>
            </a:extLst>
          </p:cNvPr>
          <p:cNvSpPr>
            <a:spLocks noGrp="1"/>
          </p:cNvSpPr>
          <p:nvPr>
            <p:ph type="title"/>
          </p:nvPr>
        </p:nvSpPr>
        <p:spPr>
          <a:xfrm>
            <a:off x="3276601" y="751366"/>
            <a:ext cx="5905500" cy="1856907"/>
          </a:xfrm>
        </p:spPr>
        <p:txBody>
          <a:bodyPr>
            <a:normAutofit fontScale="90000"/>
          </a:bodyPr>
          <a:lstStyle/>
          <a:p>
            <a:br>
              <a:rPr lang="en-IN" dirty="0"/>
            </a:br>
            <a:br>
              <a:rPr lang="en-IN" dirty="0"/>
            </a:br>
            <a:br>
              <a:rPr lang="en-IN" dirty="0"/>
            </a:br>
            <a:br>
              <a:rPr lang="en-IN" dirty="0"/>
            </a:br>
            <a:br>
              <a:rPr lang="en-IN" dirty="0"/>
            </a:br>
            <a:endParaRPr lang="en-IN" dirty="0"/>
          </a:p>
        </p:txBody>
      </p:sp>
      <p:sp>
        <p:nvSpPr>
          <p:cNvPr id="3" name="Text Placeholder 2">
            <a:extLst>
              <a:ext uri="{FF2B5EF4-FFF2-40B4-BE49-F238E27FC236}">
                <a16:creationId xmlns:a16="http://schemas.microsoft.com/office/drawing/2014/main" id="{02BD8333-F2D3-48DF-9619-6624B0A5FBAC}"/>
              </a:ext>
            </a:extLst>
          </p:cNvPr>
          <p:cNvSpPr>
            <a:spLocks noGrp="1"/>
          </p:cNvSpPr>
          <p:nvPr>
            <p:ph type="body" idx="1"/>
          </p:nvPr>
        </p:nvSpPr>
        <p:spPr>
          <a:xfrm>
            <a:off x="1836235" y="89210"/>
            <a:ext cx="10244254" cy="5731727"/>
          </a:xfrm>
        </p:spPr>
        <p:txBody>
          <a:bodyPr>
            <a:normAutofit fontScale="85000" lnSpcReduction="20000"/>
          </a:bodyPr>
          <a:lstStyle/>
          <a:p>
            <a:pPr algn="just"/>
            <a:r>
              <a:rPr lang="en-GB" sz="3800" b="1" dirty="0">
                <a:solidFill>
                  <a:schemeClr val="accent1"/>
                </a:solidFill>
                <a:latin typeface="Arial Black" panose="020B0A04020102020204" pitchFamily="34" charset="0"/>
              </a:rPr>
              <a:t>DGFT </a:t>
            </a:r>
            <a:r>
              <a:rPr lang="en-GB" sz="3800" b="0" i="0" dirty="0">
                <a:solidFill>
                  <a:schemeClr val="accent1"/>
                </a:solidFill>
                <a:effectLst/>
                <a:latin typeface="Arial Black" panose="020B0A04020102020204" pitchFamily="34" charset="0"/>
              </a:rPr>
              <a:t>is responsible for implementing the Foreign Trade Policy or Exim  Policy with the main objective of promoting Indian exports.</a:t>
            </a:r>
          </a:p>
          <a:p>
            <a:pPr algn="just"/>
            <a:endParaRPr lang="en-GB" sz="3800" b="1" i="0" dirty="0">
              <a:solidFill>
                <a:schemeClr val="accent1"/>
              </a:solidFill>
              <a:effectLst/>
              <a:latin typeface="Arial Black" panose="020B0A04020102020204" pitchFamily="34" charset="0"/>
            </a:endParaRPr>
          </a:p>
          <a:p>
            <a:pPr algn="just"/>
            <a:r>
              <a:rPr lang="en-GB" sz="3800" b="1" i="0" dirty="0">
                <a:solidFill>
                  <a:schemeClr val="accent1"/>
                </a:solidFill>
                <a:effectLst/>
                <a:latin typeface="Arial Black" panose="020B0A04020102020204" pitchFamily="34" charset="0"/>
              </a:rPr>
              <a:t>DGFT</a:t>
            </a:r>
            <a:r>
              <a:rPr lang="en-GB" sz="3800" b="0" i="0" dirty="0">
                <a:solidFill>
                  <a:schemeClr val="accent1"/>
                </a:solidFill>
                <a:effectLst/>
                <a:latin typeface="Arial Black" panose="020B0A04020102020204" pitchFamily="34" charset="0"/>
              </a:rPr>
              <a:t> or Directorate General of Foreign Trade is  a government organization in India responsible for the formulation of  Exim </a:t>
            </a:r>
            <a:r>
              <a:rPr lang="en-GB" sz="3800" b="0" i="0" dirty="0" err="1">
                <a:solidFill>
                  <a:schemeClr val="accent1"/>
                </a:solidFill>
                <a:effectLst/>
                <a:latin typeface="Arial Black" panose="020B0A04020102020204" pitchFamily="34" charset="0"/>
              </a:rPr>
              <a:t>guidlines</a:t>
            </a:r>
            <a:r>
              <a:rPr lang="en-GB" sz="3800" b="0" i="0" dirty="0">
                <a:solidFill>
                  <a:schemeClr val="accent1"/>
                </a:solidFill>
                <a:effectLst/>
                <a:latin typeface="Arial Black" panose="020B0A04020102020204" pitchFamily="34" charset="0"/>
              </a:rPr>
              <a:t>  and principles </a:t>
            </a:r>
            <a:r>
              <a:rPr lang="en-GB" sz="3800" dirty="0">
                <a:solidFill>
                  <a:schemeClr val="accent1"/>
                </a:solidFill>
                <a:latin typeface="Arial Black" panose="020B0A04020102020204" pitchFamily="34" charset="0"/>
              </a:rPr>
              <a:t> for Indian importers and Indian Exporter of the country. </a:t>
            </a:r>
            <a:r>
              <a:rPr lang="en-GB" sz="3800" b="0" i="0" dirty="0">
                <a:solidFill>
                  <a:schemeClr val="accent1"/>
                </a:solidFill>
                <a:effectLst/>
                <a:latin typeface="Arial Black" panose="020B0A04020102020204" pitchFamily="34" charset="0"/>
              </a:rPr>
              <a:t> Before 1991, DGFT was known as the Chief Controller of Imports </a:t>
            </a:r>
            <a:r>
              <a:rPr lang="en-GB" sz="3600" b="0" i="0" dirty="0">
                <a:solidFill>
                  <a:schemeClr val="accent1"/>
                </a:solidFill>
                <a:effectLst/>
                <a:latin typeface="Arial Black" panose="020B0A04020102020204" pitchFamily="34" charset="0"/>
              </a:rPr>
              <a:t>&amp; Exports </a:t>
            </a:r>
            <a:r>
              <a:rPr lang="en-GB" sz="3600" b="0" i="0" dirty="0">
                <a:solidFill>
                  <a:schemeClr val="bg1"/>
                </a:solidFill>
                <a:effectLst/>
                <a:latin typeface="Arial Black" panose="020B0A04020102020204" pitchFamily="34" charset="0"/>
              </a:rPr>
              <a:t>(</a:t>
            </a:r>
            <a:r>
              <a:rPr lang="en-GB" sz="3600" b="0" i="0" dirty="0">
                <a:solidFill>
                  <a:schemeClr val="accent1"/>
                </a:solidFill>
                <a:effectLst/>
                <a:latin typeface="Arial Black" panose="020B0A04020102020204" pitchFamily="34" charset="0"/>
              </a:rPr>
              <a:t>CCI&amp;E).</a:t>
            </a:r>
          </a:p>
          <a:p>
            <a:endParaRPr lang="en-IN" dirty="0"/>
          </a:p>
        </p:txBody>
      </p:sp>
    </p:spTree>
    <p:extLst>
      <p:ext uri="{BB962C8B-B14F-4D97-AF65-F5344CB8AC3E}">
        <p14:creationId xmlns:p14="http://schemas.microsoft.com/office/powerpoint/2010/main" val="2316406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AD41F-A040-495D-AD0E-EB9D8757B702}"/>
              </a:ext>
            </a:extLst>
          </p:cNvPr>
          <p:cNvSpPr>
            <a:spLocks noGrp="1"/>
          </p:cNvSpPr>
          <p:nvPr>
            <p:ph type="ctrTitle"/>
          </p:nvPr>
        </p:nvSpPr>
        <p:spPr>
          <a:xfrm>
            <a:off x="2589213" y="921834"/>
            <a:ext cx="8915399" cy="2973659"/>
          </a:xfrm>
        </p:spPr>
        <p:txBody>
          <a:bodyPr>
            <a:normAutofit fontScale="90000"/>
          </a:bodyPr>
          <a:lstStyle/>
          <a:p>
            <a:pPr algn="just"/>
            <a:r>
              <a:rPr lang="en-IN" sz="3200" b="1" dirty="0">
                <a:solidFill>
                  <a:schemeClr val="accent1"/>
                </a:solidFill>
                <a:latin typeface="Times New Roman" panose="02020603050405020304" pitchFamily="18" charset="0"/>
                <a:cs typeface="Times New Roman" panose="02020603050405020304" pitchFamily="18" charset="0"/>
              </a:rPr>
              <a:t>DGFT has headquarters at New Delhi. Its main object is to promote India's exports through export promotion schemes. Its regional offices are located at Ahmedabad, Cuttack, Mumbai, Pune, Varanasi, Jaipur, Panipat , Shillong etc.</a:t>
            </a:r>
            <a:r>
              <a:rPr lang="en-IN" sz="3200" dirty="0">
                <a:solidFill>
                  <a:schemeClr val="accent1"/>
                </a:solidFill>
                <a:latin typeface="Times New Roman" panose="02020603050405020304" pitchFamily="18" charset="0"/>
                <a:cs typeface="Times New Roman" panose="02020603050405020304" pitchFamily="18" charset="0"/>
              </a:rPr>
              <a:t> </a:t>
            </a:r>
            <a:r>
              <a:rPr lang="en-IN" sz="3200" b="1" dirty="0">
                <a:solidFill>
                  <a:schemeClr val="accent1"/>
                </a:solidFill>
                <a:latin typeface="Times New Roman" panose="02020603050405020304" pitchFamily="18" charset="0"/>
                <a:cs typeface="Times New Roman" panose="02020603050405020304" pitchFamily="18" charset="0"/>
              </a:rPr>
              <a:t>It Assists Ministry of commerce </a:t>
            </a:r>
          </a:p>
        </p:txBody>
      </p:sp>
      <p:sp>
        <p:nvSpPr>
          <p:cNvPr id="3" name="Subtitle 2">
            <a:extLst>
              <a:ext uri="{FF2B5EF4-FFF2-40B4-BE49-F238E27FC236}">
                <a16:creationId xmlns:a16="http://schemas.microsoft.com/office/drawing/2014/main" id="{BBB4CEC2-45F5-47DC-ADB6-F5CE779C8E1C}"/>
              </a:ext>
            </a:extLst>
          </p:cNvPr>
          <p:cNvSpPr>
            <a:spLocks noGrp="1"/>
          </p:cNvSpPr>
          <p:nvPr>
            <p:ph type="subTitle" idx="1"/>
          </p:nvPr>
        </p:nvSpPr>
        <p:spPr>
          <a:xfrm>
            <a:off x="1100051" y="4645152"/>
            <a:ext cx="10058400" cy="1011369"/>
          </a:xfrm>
        </p:spPr>
        <p:txBody>
          <a:bodyPr>
            <a:normAutofit lnSpcReduction="10000"/>
          </a:bodyPr>
          <a:lstStyle/>
          <a:p>
            <a:pPr algn="l"/>
            <a:endParaRPr lang="en-GB" b="0" i="0" dirty="0">
              <a:solidFill>
                <a:srgbClr val="4D5156"/>
              </a:solidFill>
              <a:effectLst/>
              <a:latin typeface="arial" panose="020B0604020202020204" pitchFamily="34" charset="0"/>
            </a:endParaRPr>
          </a:p>
          <a:p>
            <a:br>
              <a:rPr lang="en-GB" b="0" i="0" dirty="0">
                <a:solidFill>
                  <a:srgbClr val="222222"/>
                </a:solidFill>
                <a:effectLst/>
                <a:latin typeface="arial" panose="020B0604020202020204" pitchFamily="34" charset="0"/>
              </a:rPr>
            </a:br>
            <a:endParaRPr lang="en-IN" dirty="0"/>
          </a:p>
        </p:txBody>
      </p:sp>
    </p:spTree>
    <p:extLst>
      <p:ext uri="{BB962C8B-B14F-4D97-AF65-F5344CB8AC3E}">
        <p14:creationId xmlns:p14="http://schemas.microsoft.com/office/powerpoint/2010/main" val="3972153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CF9E5-6A4B-41F4-BA8F-7E74C0213C73}"/>
              </a:ext>
            </a:extLst>
          </p:cNvPr>
          <p:cNvSpPr>
            <a:spLocks noGrp="1"/>
          </p:cNvSpPr>
          <p:nvPr>
            <p:ph type="title"/>
          </p:nvPr>
        </p:nvSpPr>
        <p:spPr>
          <a:xfrm>
            <a:off x="2592925" y="624110"/>
            <a:ext cx="5450821" cy="784908"/>
          </a:xfrm>
        </p:spPr>
        <p:txBody>
          <a:bodyPr/>
          <a:lstStyle/>
          <a:p>
            <a:r>
              <a:rPr lang="en-IN" dirty="0">
                <a:solidFill>
                  <a:schemeClr val="accent1"/>
                </a:solidFill>
              </a:rPr>
              <a:t>FUNCTIONS OF DGFT</a:t>
            </a:r>
          </a:p>
        </p:txBody>
      </p:sp>
      <p:sp>
        <p:nvSpPr>
          <p:cNvPr id="6" name="TextBox 5">
            <a:extLst>
              <a:ext uri="{FF2B5EF4-FFF2-40B4-BE49-F238E27FC236}">
                <a16:creationId xmlns:a16="http://schemas.microsoft.com/office/drawing/2014/main" id="{E64D89C3-491E-4B46-BCF7-EB6B44A2A3FA}"/>
              </a:ext>
            </a:extLst>
          </p:cNvPr>
          <p:cNvSpPr txBox="1"/>
          <p:nvPr/>
        </p:nvSpPr>
        <p:spPr>
          <a:xfrm>
            <a:off x="55002" y="4365585"/>
            <a:ext cx="8779615" cy="369332"/>
          </a:xfrm>
          <a:prstGeom prst="rect">
            <a:avLst/>
          </a:prstGeom>
          <a:noFill/>
        </p:spPr>
        <p:txBody>
          <a:bodyPr wrap="square">
            <a:spAutoFit/>
          </a:bodyPr>
          <a:lstStyle/>
          <a:p>
            <a:pPr algn="just">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5F460E7-0E51-4885-8CDD-90D225D31569}"/>
              </a:ext>
            </a:extLst>
          </p:cNvPr>
          <p:cNvSpPr txBox="1"/>
          <p:nvPr/>
        </p:nvSpPr>
        <p:spPr>
          <a:xfrm>
            <a:off x="55002" y="2574822"/>
            <a:ext cx="8530389" cy="584775"/>
          </a:xfrm>
          <a:prstGeom prst="rect">
            <a:avLst/>
          </a:prstGeom>
          <a:noFill/>
        </p:spPr>
        <p:txBody>
          <a:bodyPr wrap="square">
            <a:spAutoFit/>
          </a:bodyPr>
          <a:lstStyle/>
          <a:p>
            <a:pPr algn="just"/>
            <a:r>
              <a:rPr lang="en-IN" sz="3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3200" dirty="0"/>
          </a:p>
        </p:txBody>
      </p:sp>
      <p:sp>
        <p:nvSpPr>
          <p:cNvPr id="3" name="Content Placeholder 2">
            <a:extLst>
              <a:ext uri="{FF2B5EF4-FFF2-40B4-BE49-F238E27FC236}">
                <a16:creationId xmlns:a16="http://schemas.microsoft.com/office/drawing/2014/main" id="{09E84F05-BF4F-4676-8131-061E7B3A9D63}"/>
              </a:ext>
            </a:extLst>
          </p:cNvPr>
          <p:cNvSpPr>
            <a:spLocks noGrp="1"/>
          </p:cNvSpPr>
          <p:nvPr>
            <p:ph idx="1"/>
          </p:nvPr>
        </p:nvSpPr>
        <p:spPr>
          <a:xfrm>
            <a:off x="1085385" y="2133600"/>
            <a:ext cx="10419227" cy="3777622"/>
          </a:xfrm>
        </p:spPr>
        <p:txBody>
          <a:bodyPr/>
          <a:lstStyle/>
          <a:p>
            <a:r>
              <a:rPr lang="en-IN" dirty="0"/>
              <a:t>1. </a:t>
            </a:r>
            <a:r>
              <a:rPr lang="en-IN" dirty="0">
                <a:latin typeface="Arial Black" panose="020B0A04020102020204" pitchFamily="34" charset="0"/>
              </a:rPr>
              <a:t>Execution of Foreign Trade policy </a:t>
            </a:r>
          </a:p>
          <a:p>
            <a:r>
              <a:rPr lang="en-IN" dirty="0">
                <a:latin typeface="Arial Black" panose="020B0A04020102020204" pitchFamily="34" charset="0"/>
              </a:rPr>
              <a:t>2. Issue of Licenses and monitoring of Export Obligation </a:t>
            </a:r>
          </a:p>
          <a:p>
            <a:r>
              <a:rPr lang="en-IN" dirty="0">
                <a:latin typeface="Arial Black" panose="020B0A04020102020204" pitchFamily="34" charset="0"/>
              </a:rPr>
              <a:t>3. Granting Importer-Exporter Code Number ( IEC Number) </a:t>
            </a:r>
          </a:p>
          <a:p>
            <a:r>
              <a:rPr lang="en-IN" dirty="0">
                <a:latin typeface="Arial Black" panose="020B0A04020102020204" pitchFamily="34" charset="0"/>
              </a:rPr>
              <a:t>4. Trade Facilitator Export Promotion </a:t>
            </a:r>
          </a:p>
          <a:p>
            <a:r>
              <a:rPr lang="en-IN" dirty="0">
                <a:latin typeface="Arial Black" panose="020B0A04020102020204" pitchFamily="34" charset="0"/>
              </a:rPr>
              <a:t>5. Execution of Export Schemes ( Assistance and Incentives) </a:t>
            </a:r>
          </a:p>
          <a:p>
            <a:r>
              <a:rPr lang="en-IN" dirty="0">
                <a:latin typeface="Arial Black" panose="020B0A04020102020204" pitchFamily="34" charset="0"/>
              </a:rPr>
              <a:t>6. Regulation of Transit of goods</a:t>
            </a:r>
          </a:p>
          <a:p>
            <a:r>
              <a:rPr lang="en-IN" dirty="0">
                <a:latin typeface="Arial Black" panose="020B0A04020102020204" pitchFamily="34" charset="0"/>
              </a:rPr>
              <a:t>7. Resolving Export Related problems</a:t>
            </a:r>
          </a:p>
          <a:p>
            <a:r>
              <a:rPr lang="en-IN" dirty="0">
                <a:latin typeface="Arial Black" panose="020B0A04020102020204" pitchFamily="34" charset="0"/>
              </a:rPr>
              <a:t>8. EDI ( Electronic Data Interchange) initiatives by DGFT </a:t>
            </a:r>
          </a:p>
          <a:p>
            <a:r>
              <a:rPr lang="en-IN" dirty="0">
                <a:latin typeface="Arial Black" panose="020B0A04020102020204" pitchFamily="34" charset="0"/>
              </a:rPr>
              <a:t>9. Publications of DGFT </a:t>
            </a:r>
          </a:p>
        </p:txBody>
      </p:sp>
    </p:spTree>
    <p:extLst>
      <p:ext uri="{BB962C8B-B14F-4D97-AF65-F5344CB8AC3E}">
        <p14:creationId xmlns:p14="http://schemas.microsoft.com/office/powerpoint/2010/main" val="776543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Animation Thank You GIF by MillMotion - Find &amp; Share on GIPHY">
            <a:extLst>
              <a:ext uri="{FF2B5EF4-FFF2-40B4-BE49-F238E27FC236}">
                <a16:creationId xmlns:a16="http://schemas.microsoft.com/office/drawing/2014/main" id="{C0EF72F7-8827-4CCF-AE74-898C273FA9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522" y="900650"/>
            <a:ext cx="9233377" cy="459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643962"/>
      </p:ext>
    </p:extLst>
  </p:cSld>
  <p:clrMapOvr>
    <a:masterClrMapping/>
  </p:clrMapOvr>
</p:sld>
</file>

<file path=ppt/theme/theme1.xml><?xml version="1.0" encoding="utf-8"?>
<a:theme xmlns:a="http://schemas.openxmlformats.org/drawingml/2006/main" name="Wisp">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16377351-63A1-4C2E-8C9A-66CDD70F1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F006B4-A9E1-4F39-85C8-FB836F919348}">
  <ds:schemaRefs>
    <ds:schemaRef ds:uri="http://schemas.microsoft.com/sharepoint/v3/contenttype/forms"/>
  </ds:schemaRefs>
</ds:datastoreItem>
</file>

<file path=customXml/itemProps3.xml><?xml version="1.0" encoding="utf-8"?>
<ds:datastoreItem xmlns:ds="http://schemas.openxmlformats.org/officeDocument/2006/customXml" ds:itemID="{8F3CD65D-61A5-43C9-A837-6EC73C7DA8AB}">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Wisp</Template>
  <TotalTime>101</TotalTime>
  <Words>229</Words>
  <Application>Microsoft Office PowerPoint</Application>
  <PresentationFormat>Widescreen</PresentationFormat>
  <Paragraphs>31</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Arial</vt:lpstr>
      <vt:lpstr>Arial Black</vt:lpstr>
      <vt:lpstr>Calibri</vt:lpstr>
      <vt:lpstr>Century Gothic</vt:lpstr>
      <vt:lpstr>Times New Roman</vt:lpstr>
      <vt:lpstr>Wingdings 3</vt:lpstr>
      <vt:lpstr>Wisp</vt:lpstr>
      <vt:lpstr>EXPORT MARKETING </vt:lpstr>
      <vt:lpstr>PowerPoint Presentation</vt:lpstr>
      <vt:lpstr>     </vt:lpstr>
      <vt:lpstr>DGFT has headquarters at New Delhi. Its main object is to promote India's exports through export promotion schemes. Its regional offices are located at Ahmedabad, Cuttack, Mumbai, Pune, Varanasi, Jaipur, Panipat , Shillong etc. It Assists Ministry of commerce </vt:lpstr>
      <vt:lpstr>FUNCTIONS OF DGFT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 MARKETING</dc:title>
  <dc:creator>Sumita Shankar</dc:creator>
  <cp:lastModifiedBy>Sumita Shankar</cp:lastModifiedBy>
  <cp:revision>10</cp:revision>
  <dcterms:created xsi:type="dcterms:W3CDTF">2020-07-21T06:59:49Z</dcterms:created>
  <dcterms:modified xsi:type="dcterms:W3CDTF">2020-09-14T16:51:18Z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